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2" r:id="rId2"/>
    <p:sldId id="257" r:id="rId3"/>
    <p:sldId id="297" r:id="rId4"/>
    <p:sldId id="264" r:id="rId5"/>
    <p:sldId id="277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60" d="100"/>
          <a:sy n="6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C0D0-38D7-4AA2-AA48-93B73F4455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0DE84-85F8-4E83-8494-D71DE6A57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0DE84-85F8-4E83-8494-D71DE6A572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1/17/2018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eko\Documents\labuhan\rasul\Graphic12 3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0" y="-1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Pengurangan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Resiko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Bencana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(FPRB) </a:t>
            </a:r>
          </a:p>
          <a:p>
            <a:pPr algn="r">
              <a:defRPr/>
            </a:pP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Kemadang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Tempat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Media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Pembelajaran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PRB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026" name="Picture 2" descr="G:\02. TRC BPBD GK\FPRB KEMADANG\03. FOTO KEGIATAN\KEGIATAN\IMG_20161128_08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124200" cy="2743200"/>
          </a:xfrm>
          <a:prstGeom prst="rect">
            <a:avLst/>
          </a:prstGeom>
          <a:noFill/>
        </p:spPr>
      </p:pic>
      <p:pic>
        <p:nvPicPr>
          <p:cNvPr id="1027" name="Picture 3" descr="G:\02. TRC BPBD GK\FPRB KEMADANG\03. FOTO KEGIATAN\KEGIATAN\IMG_20160619_084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1"/>
            <a:ext cx="2971800" cy="2743200"/>
          </a:xfrm>
          <a:prstGeom prst="rect">
            <a:avLst/>
          </a:prstGeom>
          <a:noFill/>
        </p:spPr>
      </p:pic>
      <p:pic>
        <p:nvPicPr>
          <p:cNvPr id="1028" name="Picture 4" descr="G:\02. TRC BPBD GK\FPRB KEMADANG\03. FOTO KEGIATAN\KEGIATAN\IMG_20160609_131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14800"/>
            <a:ext cx="3276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36018" y="991794"/>
            <a:ext cx="43297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8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28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2800" b="1" dirty="0"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4" y="2149366"/>
            <a:ext cx="3312900" cy="441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2209800"/>
            <a:ext cx="5712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7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579120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96" y="2209800"/>
            <a:ext cx="2595204" cy="46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7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05047" y="991794"/>
            <a:ext cx="3733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24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2400" b="1" dirty="0">
              <a:latin typeface="Arial Black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8" y="1855337"/>
            <a:ext cx="2743200" cy="487260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76" y="1822789"/>
            <a:ext cx="2761524" cy="4905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2791"/>
            <a:ext cx="2977158" cy="49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70213" y="994201"/>
            <a:ext cx="3641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24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2400" b="1" dirty="0">
              <a:latin typeface="Arial Blac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905000"/>
            <a:ext cx="4157132" cy="2500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4488081"/>
            <a:ext cx="4157133" cy="2338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61" y="2073165"/>
            <a:ext cx="2313471" cy="41128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" y="2107069"/>
            <a:ext cx="2313471" cy="41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1150"/>
            <a:ext cx="4343400" cy="188102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3" y="4018450"/>
            <a:ext cx="4302287" cy="276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2171"/>
            <a:ext cx="3429000" cy="45719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2370213" y="994201"/>
            <a:ext cx="3641574" cy="830997"/>
          </a:xfrm>
          <a:prstGeom prst="rect">
            <a:avLst/>
          </a:prstGeom>
        </p:spPr>
        <p:txBody>
          <a:bodyPr vert="horz" wrap="none" lIns="45720" rIns="4572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Black" pitchFamily="34" charset="0"/>
              </a:rPr>
              <a:t>ANCAMAN BENCANA</a:t>
            </a:r>
          </a:p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7" y="4518842"/>
            <a:ext cx="4234703" cy="2339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5800"/>
            <a:ext cx="4191961" cy="2357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" y="2109859"/>
            <a:ext cx="4241673" cy="2385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10" y="2112743"/>
            <a:ext cx="4180490" cy="235152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 txBox="1">
            <a:spLocks/>
          </p:cNvSpPr>
          <p:nvPr/>
        </p:nvSpPr>
        <p:spPr>
          <a:xfrm>
            <a:off x="2370213" y="994201"/>
            <a:ext cx="3641574" cy="830997"/>
          </a:xfrm>
          <a:prstGeom prst="rect">
            <a:avLst/>
          </a:prstGeom>
        </p:spPr>
        <p:txBody>
          <a:bodyPr vert="horz" wrap="none" lIns="45720" rIns="4572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Black" pitchFamily="34" charset="0"/>
              </a:rPr>
              <a:t>ANCAMAN BENCANA</a:t>
            </a:r>
          </a:p>
          <a:p>
            <a:pPr algn="ctr"/>
            <a:r>
              <a:rPr lang="id-ID" sz="2400" b="1" dirty="0" smtClean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. BNPB_DESTANA\2015\Materi 20x Pertemuan\P7_16okt15\Foto Kegiatan\DSCN08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632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Eling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W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aspodo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N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gadhepi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eboyo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609600" y="8382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MATUR</a:t>
            </a:r>
            <a:r>
              <a:rPr lang="en-US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</a:t>
            </a:r>
            <a:r>
              <a:rPr lang="id-ID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NUWUN</a:t>
            </a:r>
            <a:endParaRPr lang="en-US" sz="66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6" name="Picture 6" descr="dbab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95400" y="3962400"/>
            <a:ext cx="3810000" cy="3200400"/>
          </a:xfrm>
          <a:prstGeom prst="rect">
            <a:avLst/>
          </a:prstGeom>
          <a:noFill/>
        </p:spPr>
      </p:pic>
      <p:pic>
        <p:nvPicPr>
          <p:cNvPr id="7" name="Picture 3" descr="ag00373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876800"/>
            <a:ext cx="1676400" cy="193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807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ANCAMAN BENCANA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DI KABUPATEN GUNUNGKIDUL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1026" name="Picture 2" descr="D:\2015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484" y="3826223"/>
            <a:ext cx="4572516" cy="3031777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G:\02. TRC BPBD GK\FPRB KEMADANG\03. FOTO KEGIATAN\KEGIATAN\IMG_20160619_054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724400" cy="2971800"/>
          </a:xfrm>
          <a:prstGeom prst="rect">
            <a:avLst/>
          </a:prstGeom>
          <a:noFill/>
        </p:spPr>
      </p:pic>
      <p:pic>
        <p:nvPicPr>
          <p:cNvPr id="2051" name="Picture 3" descr="G:\02. TRC BPBD GK\FPRB KEMADANG\03. FOTO KEGIATAN\KEGIATAN\IMG_20160608_10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419600" cy="2971800"/>
          </a:xfrm>
          <a:prstGeom prst="rect">
            <a:avLst/>
          </a:prstGeom>
          <a:noFill/>
        </p:spPr>
      </p:pic>
      <p:pic>
        <p:nvPicPr>
          <p:cNvPr id="2052" name="Picture 4" descr="G:\02. TRC BPBD GK\FPRB KEMADANG\03. FOTO KEGIATAN\KEGIATAN\IMG_20161202_082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4724400" cy="2895600"/>
          </a:xfrm>
          <a:prstGeom prst="rect">
            <a:avLst/>
          </a:prstGeom>
          <a:noFill/>
        </p:spPr>
      </p:pic>
      <p:pic>
        <p:nvPicPr>
          <p:cNvPr id="2053" name="Picture 5" descr="G:\02. TRC BPBD GK\FPRB KEMADANG\03. FOTO KEGIATAN\KEGIATAN\20170413_113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</p:spPr>
      </p:pic>
      <p:pic>
        <p:nvPicPr>
          <p:cNvPr id="2054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8297" y="19050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Perda Nomor 6 Tahun 2013, Pasal 20: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G</a:t>
            </a:r>
            <a:r>
              <a:rPr lang="id-ID" dirty="0" smtClean="0"/>
              <a:t>empa </a:t>
            </a:r>
            <a:r>
              <a:rPr lang="en-US" dirty="0" smtClean="0"/>
              <a:t>B</a:t>
            </a:r>
            <a:r>
              <a:rPr lang="id-ID" dirty="0" smtClean="0"/>
              <a:t>umi;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T</a:t>
            </a:r>
            <a:r>
              <a:rPr lang="id-ID" dirty="0" smtClean="0"/>
              <a:t>sunami;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T</a:t>
            </a:r>
            <a:r>
              <a:rPr lang="id-ID" dirty="0" smtClean="0"/>
              <a:t>anah </a:t>
            </a:r>
            <a:r>
              <a:rPr lang="en-US" dirty="0" smtClean="0"/>
              <a:t>L</a:t>
            </a:r>
            <a:r>
              <a:rPr lang="id-ID" dirty="0" smtClean="0"/>
              <a:t>ongsor;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B</a:t>
            </a:r>
            <a:r>
              <a:rPr lang="id-ID" dirty="0" smtClean="0"/>
              <a:t>anjir;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ekeringan;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err="1" smtClean="0"/>
              <a:t>Angin</a:t>
            </a:r>
            <a:r>
              <a:rPr lang="en-US" dirty="0" smtClean="0"/>
              <a:t> </a:t>
            </a:r>
            <a:r>
              <a:rPr lang="en-US" dirty="0" err="1" smtClean="0"/>
              <a:t>ribut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Puting</a:t>
            </a:r>
            <a:r>
              <a:rPr lang="en-US" dirty="0" smtClean="0"/>
              <a:t> </a:t>
            </a:r>
            <a:r>
              <a:rPr lang="en-US" dirty="0" err="1" smtClean="0"/>
              <a:t>Beliung</a:t>
            </a:r>
            <a:r>
              <a:rPr lang="en-US" dirty="0" smtClean="0"/>
              <a:t>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erusuhan </a:t>
            </a:r>
            <a:r>
              <a:rPr lang="en-US" dirty="0" smtClean="0"/>
              <a:t>S</a:t>
            </a:r>
            <a:r>
              <a:rPr lang="id-ID" dirty="0" smtClean="0"/>
              <a:t>osial;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E</a:t>
            </a:r>
            <a:r>
              <a:rPr lang="id-ID" dirty="0" smtClean="0"/>
              <a:t>pidemi dan </a:t>
            </a:r>
            <a:r>
              <a:rPr lang="en-US" dirty="0" smtClean="0"/>
              <a:t>W</a:t>
            </a:r>
            <a:r>
              <a:rPr lang="id-ID" dirty="0" smtClean="0"/>
              <a:t>abah </a:t>
            </a:r>
            <a:r>
              <a:rPr lang="en-US" dirty="0" smtClean="0"/>
              <a:t>P</a:t>
            </a:r>
            <a:r>
              <a:rPr lang="id-ID" dirty="0" smtClean="0"/>
              <a:t>enyakit;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6574" y="990599"/>
            <a:ext cx="6931026" cy="838201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ANCAMAN BENCANA </a:t>
            </a:r>
            <a:br>
              <a:rPr lang="en-US" sz="3200" b="1" dirty="0" smtClean="0"/>
            </a:br>
            <a:r>
              <a:rPr lang="en-US" sz="3200" b="1" dirty="0" smtClean="0"/>
              <a:t>DI KABUPATEN GUNUNGKIDUL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0"/>
            <a:ext cx="8077200" cy="980728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BENCANA  MENJADI  TANGGUNG JAWAB SIAPA?</a:t>
            </a:r>
          </a:p>
        </p:txBody>
      </p:sp>
      <p:sp>
        <p:nvSpPr>
          <p:cNvPr id="8210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605838" y="6491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►"/>
            </a:pPr>
            <a:r>
              <a:rPr lang="en-US" b="1" dirty="0">
                <a:solidFill>
                  <a:srgbClr val="FFCC00"/>
                </a:solidFill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 E M U A   P I H A 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43400" y="1600200"/>
            <a:ext cx="4572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322786"/>
            <a:ext cx="7924800" cy="44319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PEMERINTAH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BNPB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BPBD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SOSIAL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PU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KESEHATAN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DAN  LEMBAGA  PEMERINTAH  LAINNYA</a:t>
            </a:r>
          </a:p>
          <a:p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DUNIA USAHA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BUMN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BUMD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UMKM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PERUSAHAAN-PERUSAHAAN SWASTA, DLL</a:t>
            </a:r>
          </a:p>
          <a:p>
            <a:pPr>
              <a:buFont typeface="Wingdings" pitchFamily="2" charset="2"/>
              <a:buChar char="à"/>
            </a:pPr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MASYARAKAT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RELAWAN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*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FPRB</a:t>
            </a: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  <p:bldP spid="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6248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Keputusan Kepala Desa Kemadang No. 19/KPTS/2015 Tentang Pembentukan Relawan Penanggulangan Bencana Desa Kemadang Kec. Tanjungsari.</a:t>
            </a:r>
          </a:p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Keputusan Kepala Desa Kemadang No. 20/KPTS/2015 Tentang Pembentukan Forum Pengurangan Resiko Bencana Desa Kemadang Kec. Tanjungsari.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Berlin Sans FB" pitchFamily="34" charset="0"/>
              </a:rPr>
              <a:t>UU No. 24 </a:t>
            </a:r>
            <a:r>
              <a:rPr lang="en-US" sz="2400" dirty="0" err="1">
                <a:latin typeface="Berlin Sans FB" pitchFamily="34" charset="0"/>
              </a:rPr>
              <a:t>Tahun</a:t>
            </a:r>
            <a:r>
              <a:rPr lang="en-US" sz="2400" dirty="0">
                <a:latin typeface="Berlin Sans FB" pitchFamily="34" charset="0"/>
              </a:rPr>
              <a:t> 2007 (</a:t>
            </a:r>
            <a:r>
              <a:rPr lang="en-US" sz="2400" dirty="0" err="1">
                <a:latin typeface="Berlin Sans FB" pitchFamily="34" charset="0"/>
              </a:rPr>
              <a:t>Pasal</a:t>
            </a:r>
            <a:r>
              <a:rPr lang="en-US" sz="2400" dirty="0">
                <a:latin typeface="Berlin Sans FB" pitchFamily="34" charset="0"/>
              </a:rPr>
              <a:t> 48) </a:t>
            </a:r>
            <a:r>
              <a:rPr lang="en-US" sz="2400" dirty="0" err="1">
                <a:latin typeface="Berlin Sans FB" pitchFamily="34" charset="0"/>
              </a:rPr>
              <a:t>dan</a:t>
            </a:r>
            <a:r>
              <a:rPr lang="en-US" sz="2400" dirty="0">
                <a:latin typeface="Berlin Sans FB" pitchFamily="34" charset="0"/>
              </a:rPr>
              <a:t> PP No. 21 </a:t>
            </a:r>
            <a:r>
              <a:rPr lang="en-US" sz="2400" dirty="0" err="1">
                <a:latin typeface="Berlin Sans FB" pitchFamily="34" charset="0"/>
              </a:rPr>
              <a:t>Tahun</a:t>
            </a:r>
            <a:r>
              <a:rPr lang="en-US" sz="2400" dirty="0">
                <a:latin typeface="Berlin Sans FB" pitchFamily="34" charset="0"/>
              </a:rPr>
              <a:t> 2008 (</a:t>
            </a:r>
            <a:r>
              <a:rPr lang="en-US" sz="2400" dirty="0" err="1">
                <a:latin typeface="Berlin Sans FB" pitchFamily="34" charset="0"/>
              </a:rPr>
              <a:t>Pasal</a:t>
            </a:r>
            <a:r>
              <a:rPr lang="en-US" sz="2400" dirty="0">
                <a:latin typeface="Berlin Sans FB" pitchFamily="34" charset="0"/>
              </a:rPr>
              <a:t> 21)</a:t>
            </a:r>
          </a:p>
          <a:p>
            <a:pPr lvl="1"/>
            <a:r>
              <a:rPr lang="en-US" sz="2400" dirty="0" err="1">
                <a:latin typeface="Berlin Sans FB" pitchFamily="34" charset="0"/>
              </a:rPr>
              <a:t>Pelaksanaan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kaji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cepat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merupakan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bagian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penyelenggaraan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penanggulangan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bencana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pd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saat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tanggap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darurat</a:t>
            </a:r>
            <a:r>
              <a:rPr lang="en-US" sz="2400" dirty="0">
                <a:latin typeface="Berlin Sans FB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Perda No.8 Tahun 2010 ttg Penanggulangan Bencana Daerah</a:t>
            </a:r>
          </a:p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Perda No.10 Tahun 2010 ttg  Organisasi dan Tata Kerja BPBD Provinsi DIY</a:t>
            </a:r>
            <a:endParaRPr lang="en-US" sz="2400" dirty="0">
              <a:latin typeface="Berlin Sans FB" pitchFamily="34" charset="0"/>
            </a:endParaRPr>
          </a:p>
          <a:p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4343400" y="1024042"/>
            <a:ext cx="39789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dirty="0">
                <a:solidFill>
                  <a:prstClr val="white"/>
                </a:solidFill>
                <a:latin typeface="Bauhaus 93" pitchFamily="82" charset="0"/>
                <a:ea typeface="+mj-ea"/>
                <a:cs typeface="+mj-cs"/>
              </a:rPr>
              <a:t>DASAR HUKUM</a:t>
            </a:r>
            <a:endParaRPr lang="id-ID" dirty="0"/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3528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Pengertian :</a:t>
            </a:r>
          </a:p>
          <a:p>
            <a:pPr marL="36576" indent="0">
              <a:buNone/>
            </a:pPr>
            <a:endParaRPr lang="id-ID" dirty="0" smtClean="0"/>
          </a:p>
          <a:p>
            <a:pPr marL="36576" indent="0">
              <a:buNone/>
            </a:pPr>
            <a:r>
              <a:rPr lang="id-ID" dirty="0" smtClean="0"/>
              <a:t>Angin kencang atau bisa juga disebut badai besar yang sangat kuat dengan pusaran angin dengan kecepatan 120 km/jam atau lebih.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764337" y="991794"/>
            <a:ext cx="46730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ANGIN</a:t>
            </a: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PUTING BELIUNG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86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458200" cy="2971800"/>
          </a:xfrm>
        </p:spPr>
        <p:txBody>
          <a:bodyPr>
            <a:normAutofit/>
          </a:bodyPr>
          <a:lstStyle/>
          <a:p>
            <a:r>
              <a:rPr lang="id-ID" b="1" dirty="0" smtClean="0"/>
              <a:t>Tanda-tanda terjadinya</a:t>
            </a:r>
            <a:r>
              <a:rPr lang="id-ID" b="1" dirty="0" smtClean="0"/>
              <a:t> :</a:t>
            </a:r>
          </a:p>
          <a:p>
            <a:pPr marL="36576" indent="0">
              <a:buNone/>
            </a:pPr>
            <a:endParaRPr lang="id-ID" sz="1200" dirty="0" smtClean="0"/>
          </a:p>
          <a:p>
            <a:pPr>
              <a:buFontTx/>
              <a:buChar char="-"/>
            </a:pPr>
            <a:r>
              <a:rPr lang="id-ID" dirty="0" smtClean="0"/>
              <a:t>Terlihat gumpalan awan gelap, besar dan tinggi.</a:t>
            </a: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Petir dan gunung terlihat dari kejauhan.</a:t>
            </a: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Terdengar suara gemuruh dari kejauhan</a:t>
            </a:r>
            <a:r>
              <a:rPr lang="id-ID" dirty="0"/>
              <a:t>.</a:t>
            </a:r>
            <a:endParaRPr lang="id-ID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64336" y="991794"/>
            <a:ext cx="46730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r>
              <a:rPr lang="id-ID" sz="3600" b="1" dirty="0">
                <a:solidFill>
                  <a:prstClr val="white"/>
                </a:solidFill>
                <a:latin typeface="Arial Black" pitchFamily="34" charset="0"/>
              </a:rPr>
              <a:t>ANGIN</a:t>
            </a:r>
          </a:p>
          <a:p>
            <a:pPr algn="ctr"/>
            <a:r>
              <a:rPr lang="id-ID" sz="36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50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49322"/>
            <a:ext cx="8458200" cy="3599078"/>
          </a:xfrm>
        </p:spPr>
        <p:txBody>
          <a:bodyPr>
            <a:normAutofit fontScale="77500" lnSpcReduction="20000"/>
          </a:bodyPr>
          <a:lstStyle/>
          <a:p>
            <a:r>
              <a:rPr lang="id-ID" sz="3500" b="1" dirty="0" smtClean="0"/>
              <a:t>Saat </a:t>
            </a:r>
            <a:r>
              <a:rPr lang="id-ID" sz="3500" b="1" dirty="0" smtClean="0"/>
              <a:t>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Bawa masuk barang-barang kedalam rumah, agar tidak terbawa angin.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Tutup jendela dan pintu lalu kunci.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Matikan semua aliran listrik dan peralatan elektronik.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Jika terasa petir akan menyambar, segera membungkuk, duduk dan peluk lutut ke dada.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Jangan tiarap diatas tanah.</a:t>
            </a:r>
          </a:p>
          <a:p>
            <a:pPr marL="550926" indent="-514350">
              <a:buAutoNum type="alphaLcPeriod"/>
            </a:pPr>
            <a:r>
              <a:rPr lang="id-ID" dirty="0" smtClean="0"/>
              <a:t>Hindari bangunan tinggi, tiang listrik dan sebagainya.</a:t>
            </a:r>
          </a:p>
          <a:p>
            <a:pPr marL="550926" indent="-514350">
              <a:buAutoNum type="alphaLcPeriod"/>
            </a:pPr>
            <a:r>
              <a:rPr lang="id-ID" dirty="0" smtClean="0"/>
              <a:t>Segera masuk kedalam rumah atau bangunan yang kokoh.</a:t>
            </a:r>
            <a:endParaRPr lang="id-ID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92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6922"/>
            <a:ext cx="8458200" cy="3980078"/>
          </a:xfrm>
        </p:spPr>
        <p:txBody>
          <a:bodyPr>
            <a:normAutofit fontScale="92500" lnSpcReduction="10000"/>
          </a:bodyPr>
          <a:lstStyle/>
          <a:p>
            <a:r>
              <a:rPr lang="id-ID" sz="3500" b="1" dirty="0" smtClean="0"/>
              <a:t>Setelah </a:t>
            </a:r>
            <a:r>
              <a:rPr lang="id-ID" sz="3500" b="1" dirty="0" smtClean="0"/>
              <a:t>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Pastikan diri dan anggota keluarga tidak cidera.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Jika </a:t>
            </a:r>
            <a:r>
              <a:rPr lang="id-ID" dirty="0" smtClean="0"/>
              <a:t>ada korban, segera berikan pertolongan darurat.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Laporkan segera kepada yang berwenang jika ada kerusakan yang berhubungan dengan listrik, gas, dan kerusakan lainnya.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Jika dalam perjalanan, teruskan kembali dengan berhati-hati.</a:t>
            </a:r>
            <a:endParaRPr lang="id-ID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>
                <a:solidFill>
                  <a:prstClr val="white"/>
                </a:solidFill>
                <a:latin typeface="Arial Black" pitchFamily="34" charset="0"/>
              </a:rPr>
              <a:t>PUTING BELIUNG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228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1029</TotalTime>
  <Words>425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PowerPoint Presentation</vt:lpstr>
      <vt:lpstr>ANCAMAN BENCANA  DI KABUPATEN GUNUNGKIDUL</vt:lpstr>
      <vt:lpstr>FORUM  PENGURANGAN  RISIKO  BENCANA  (F P R B)  DESA  KEMADANG</vt:lpstr>
      <vt:lpstr>BENCANA  MENJADI  TANGGUNG JAWAB SIAPA?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PowerPoint Presentation</vt:lpstr>
      <vt:lpstr>ANCAMAN BENCANA PUTING BELIUNG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Sunarja</dc:creator>
  <cp:lastModifiedBy>ASUS</cp:lastModifiedBy>
  <cp:revision>83</cp:revision>
  <dcterms:created xsi:type="dcterms:W3CDTF">2015-04-27T09:05:28Z</dcterms:created>
  <dcterms:modified xsi:type="dcterms:W3CDTF">2018-01-16T23:00:59Z</dcterms:modified>
</cp:coreProperties>
</file>